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2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F88D0B-0C85-4A2F-A2BF-04F2A054153A}" type="datetimeFigureOut">
              <a:rPr lang="en-US" smtClean="0"/>
              <a:t>7/25/2011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7BA6D2-AA07-415E-9C60-32BCAC772F8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0179A-0D18-4323-9A25-3CD4C04367C0}" type="datetimeFigureOut">
              <a:rPr lang="en-US" smtClean="0"/>
              <a:pPr/>
              <a:t>7/25/2011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C838E-CC29-4C23-870D-9C8D99B5A8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0179A-0D18-4323-9A25-3CD4C04367C0}" type="datetimeFigureOut">
              <a:rPr lang="en-US" smtClean="0"/>
              <a:pPr/>
              <a:t>7/25/2011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C838E-CC29-4C23-870D-9C8D99B5A8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0179A-0D18-4323-9A25-3CD4C04367C0}" type="datetimeFigureOut">
              <a:rPr lang="en-US" smtClean="0"/>
              <a:pPr/>
              <a:t>7/25/2011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C838E-CC29-4C23-870D-9C8D99B5A8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0179A-0D18-4323-9A25-3CD4C04367C0}" type="datetimeFigureOut">
              <a:rPr lang="en-US" smtClean="0"/>
              <a:pPr/>
              <a:t>7/25/2011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C838E-CC29-4C23-870D-9C8D99B5A8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0179A-0D18-4323-9A25-3CD4C04367C0}" type="datetimeFigureOut">
              <a:rPr lang="en-US" smtClean="0"/>
              <a:pPr/>
              <a:t>7/25/2011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C838E-CC29-4C23-870D-9C8D99B5A8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0179A-0D18-4323-9A25-3CD4C04367C0}" type="datetimeFigureOut">
              <a:rPr lang="en-US" smtClean="0"/>
              <a:pPr/>
              <a:t>7/25/2011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C838E-CC29-4C23-870D-9C8D99B5A8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0179A-0D18-4323-9A25-3CD4C04367C0}" type="datetimeFigureOut">
              <a:rPr lang="en-US" smtClean="0"/>
              <a:pPr/>
              <a:t>7/25/2011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C838E-CC29-4C23-870D-9C8D99B5A8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0179A-0D18-4323-9A25-3CD4C04367C0}" type="datetimeFigureOut">
              <a:rPr lang="en-US" smtClean="0"/>
              <a:pPr/>
              <a:t>7/25/2011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C838E-CC29-4C23-870D-9C8D99B5A8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0179A-0D18-4323-9A25-3CD4C04367C0}" type="datetimeFigureOut">
              <a:rPr lang="en-US" smtClean="0"/>
              <a:pPr/>
              <a:t>7/25/2011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C838E-CC29-4C23-870D-9C8D99B5A8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0179A-0D18-4323-9A25-3CD4C04367C0}" type="datetimeFigureOut">
              <a:rPr lang="en-US" smtClean="0"/>
              <a:pPr/>
              <a:t>7/25/2011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C838E-CC29-4C23-870D-9C8D99B5A8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0179A-0D18-4323-9A25-3CD4C04367C0}" type="datetimeFigureOut">
              <a:rPr lang="en-US" smtClean="0"/>
              <a:pPr/>
              <a:t>7/25/2011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C838E-CC29-4C23-870D-9C8D99B5A8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C0179A-0D18-4323-9A25-3CD4C04367C0}" type="datetimeFigureOut">
              <a:rPr lang="en-US" smtClean="0"/>
              <a:pPr/>
              <a:t>7/25/2011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9C838E-CC29-4C23-870D-9C8D99B5A81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Select Queries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Revisited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UNION keyword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Combines several queries into one</a:t>
            </a:r>
          </a:p>
          <a:p>
            <a:r>
              <a:rPr lang="en-US" dirty="0" smtClean="0"/>
              <a:t>Reports all rows returned from all the queries</a:t>
            </a:r>
          </a:p>
          <a:p>
            <a:r>
              <a:rPr lang="en-US" dirty="0" smtClean="0"/>
              <a:t>Column heading is the one from the first SELECT</a:t>
            </a:r>
          </a:p>
          <a:p>
            <a:r>
              <a:rPr lang="en-US" dirty="0" smtClean="0"/>
              <a:t>All queries must select the same number of fields</a:t>
            </a:r>
          </a:p>
          <a:p>
            <a:r>
              <a:rPr lang="en-US" dirty="0" smtClean="0"/>
              <a:t>Matching columns must be of the same type</a:t>
            </a:r>
          </a:p>
          <a:p>
            <a:r>
              <a:rPr lang="en-US" dirty="0" smtClean="0"/>
              <a:t>Queries with USING, WHERE or ON must be in ()</a:t>
            </a:r>
            <a:endParaRPr lang="en-US" dirty="0"/>
          </a:p>
          <a:p>
            <a:r>
              <a:rPr lang="en-US" dirty="0" smtClean="0"/>
              <a:t>Usually a </a:t>
            </a:r>
            <a:r>
              <a:rPr lang="en-US" smtClean="0"/>
              <a:t>better way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Generalized Query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1905000"/>
            <a:ext cx="82296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SELECT </a:t>
            </a:r>
            <a:r>
              <a:rPr lang="en-US" dirty="0" err="1" smtClean="0"/>
              <a:t>fieldName</a:t>
            </a:r>
            <a:r>
              <a:rPr lang="en-US" dirty="0" smtClean="0"/>
              <a:t>( AS), aggregate( AS) FROM </a:t>
            </a:r>
            <a:r>
              <a:rPr lang="en-US" dirty="0" err="1" smtClean="0"/>
              <a:t>tableName</a:t>
            </a:r>
            <a:r>
              <a:rPr lang="en-US" dirty="0" smtClean="0"/>
              <a:t>( AS) WHERE </a:t>
            </a:r>
            <a:r>
              <a:rPr lang="en-US" dirty="0" err="1" smtClean="0"/>
              <a:t>fieldName</a:t>
            </a:r>
            <a:r>
              <a:rPr lang="en-US" dirty="0" smtClean="0"/>
              <a:t> </a:t>
            </a:r>
            <a:r>
              <a:rPr lang="en-US" dirty="0" err="1" smtClean="0"/>
              <a:t>rel</a:t>
            </a:r>
            <a:r>
              <a:rPr lang="en-US" dirty="0" smtClean="0"/>
              <a:t> </a:t>
            </a:r>
            <a:r>
              <a:rPr lang="en-US" dirty="0" err="1" smtClean="0"/>
              <a:t>someValue</a:t>
            </a:r>
            <a:r>
              <a:rPr lang="en-US" dirty="0" smtClean="0"/>
              <a:t> (ORDER BY </a:t>
            </a:r>
            <a:r>
              <a:rPr lang="en-US" dirty="0" err="1" smtClean="0"/>
              <a:t>fieldName</a:t>
            </a:r>
            <a:r>
              <a:rPr lang="en-US" dirty="0" smtClean="0"/>
              <a:t>) GROUP BY </a:t>
            </a:r>
            <a:r>
              <a:rPr lang="en-US" dirty="0" err="1" smtClean="0"/>
              <a:t>fieldName</a:t>
            </a:r>
            <a:r>
              <a:rPr lang="en-US" dirty="0" smtClean="0"/>
              <a:t> HAVING </a:t>
            </a:r>
            <a:r>
              <a:rPr lang="en-US" dirty="0" err="1" smtClean="0"/>
              <a:t>fieldName</a:t>
            </a:r>
            <a:r>
              <a:rPr lang="en-US" dirty="0" smtClean="0"/>
              <a:t> </a:t>
            </a:r>
            <a:r>
              <a:rPr lang="en-US" dirty="0" err="1" smtClean="0"/>
              <a:t>rel</a:t>
            </a:r>
            <a:r>
              <a:rPr lang="en-US" dirty="0" smtClean="0"/>
              <a:t> </a:t>
            </a:r>
            <a:r>
              <a:rPr lang="en-US" dirty="0" err="1" smtClean="0"/>
              <a:t>someValue</a:t>
            </a:r>
            <a:r>
              <a:rPr lang="en-US" dirty="0" smtClean="0"/>
              <a:t>;</a:t>
            </a:r>
          </a:p>
          <a:p>
            <a:endParaRPr lang="en-US" dirty="0"/>
          </a:p>
          <a:p>
            <a:r>
              <a:rPr lang="en-US" dirty="0" smtClean="0"/>
              <a:t>AS produces an alias for a field, result of aggregate function or table</a:t>
            </a:r>
          </a:p>
          <a:p>
            <a:endParaRPr lang="en-US" dirty="0"/>
          </a:p>
          <a:p>
            <a:r>
              <a:rPr lang="en-US" dirty="0" err="1" smtClean="0"/>
              <a:t>Rel</a:t>
            </a:r>
            <a:r>
              <a:rPr lang="en-US" dirty="0" smtClean="0"/>
              <a:t> indicates some relationship: =, !=, &lt;, &gt;, &lt;=, &gt;=, LIKE</a:t>
            </a:r>
          </a:p>
          <a:p>
            <a:endParaRPr lang="en-US" dirty="0"/>
          </a:p>
          <a:p>
            <a:r>
              <a:rPr lang="en-US" dirty="0" smtClean="0"/>
              <a:t>FROM: single table or comma separated list</a:t>
            </a:r>
          </a:p>
          <a:p>
            <a:endParaRPr lang="en-US" dirty="0"/>
          </a:p>
          <a:p>
            <a:r>
              <a:rPr lang="en-US" dirty="0" smtClean="0"/>
              <a:t>WHERE: limits rows returned or joins tables</a:t>
            </a:r>
          </a:p>
          <a:p>
            <a:endParaRPr lang="en-US" dirty="0"/>
          </a:p>
          <a:p>
            <a:r>
              <a:rPr lang="en-US" dirty="0" smtClean="0"/>
              <a:t>ORDER BY Sorts</a:t>
            </a:r>
          </a:p>
          <a:p>
            <a:endParaRPr lang="en-US" dirty="0"/>
          </a:p>
          <a:p>
            <a:r>
              <a:rPr lang="en-US" dirty="0" smtClean="0"/>
              <a:t>GROUP BY has effect of sorting but also allows application of aggregates</a:t>
            </a:r>
          </a:p>
          <a:p>
            <a:endParaRPr lang="en-US" dirty="0"/>
          </a:p>
          <a:p>
            <a:r>
              <a:rPr lang="en-US" dirty="0" smtClean="0"/>
              <a:t>HAVING: Selects specific subset of rows returned by the query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Aggregates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DISTINCT: Returns only 1 of duplicates, includes nulls</a:t>
            </a:r>
          </a:p>
          <a:p>
            <a:r>
              <a:rPr lang="en-US" dirty="0" smtClean="0"/>
              <a:t>max(</a:t>
            </a:r>
            <a:r>
              <a:rPr lang="en-US" dirty="0" err="1" smtClean="0"/>
              <a:t>fieldName</a:t>
            </a:r>
            <a:r>
              <a:rPr lang="en-US" dirty="0" smtClean="0"/>
              <a:t>): returns largest value in field in any row</a:t>
            </a:r>
          </a:p>
          <a:p>
            <a:r>
              <a:rPr lang="en-US" dirty="0"/>
              <a:t>m</a:t>
            </a:r>
            <a:r>
              <a:rPr lang="en-US" dirty="0" smtClean="0"/>
              <a:t>in(</a:t>
            </a:r>
            <a:r>
              <a:rPr lang="en-US" dirty="0" err="1" smtClean="0"/>
              <a:t>fieldName</a:t>
            </a:r>
            <a:r>
              <a:rPr lang="en-US" dirty="0" smtClean="0"/>
              <a:t>): ditto but reverse</a:t>
            </a:r>
          </a:p>
          <a:p>
            <a:r>
              <a:rPr lang="en-US" dirty="0"/>
              <a:t>s</a:t>
            </a:r>
            <a:r>
              <a:rPr lang="en-US" dirty="0" smtClean="0"/>
              <a:t>um(</a:t>
            </a:r>
            <a:r>
              <a:rPr lang="en-US" dirty="0" err="1" smtClean="0"/>
              <a:t>fieldName</a:t>
            </a:r>
            <a:r>
              <a:rPr lang="en-US" dirty="0" smtClean="0"/>
              <a:t>): returns sum of values in field</a:t>
            </a:r>
          </a:p>
          <a:p>
            <a:r>
              <a:rPr lang="en-US" dirty="0" err="1"/>
              <a:t>a</a:t>
            </a:r>
            <a:r>
              <a:rPr lang="en-US" dirty="0" err="1" smtClean="0"/>
              <a:t>vg</a:t>
            </a:r>
            <a:r>
              <a:rPr lang="en-US" dirty="0" smtClean="0"/>
              <a:t>(</a:t>
            </a:r>
            <a:r>
              <a:rPr lang="en-US" dirty="0" err="1" smtClean="0"/>
              <a:t>fieldName</a:t>
            </a:r>
            <a:r>
              <a:rPr lang="en-US" dirty="0" smtClean="0"/>
              <a:t>): returns average value in field</a:t>
            </a:r>
          </a:p>
          <a:p>
            <a:r>
              <a:rPr lang="en-US" dirty="0"/>
              <a:t>c</a:t>
            </a:r>
            <a:r>
              <a:rPr lang="en-US" dirty="0" smtClean="0"/>
              <a:t>ount(): returns how many</a:t>
            </a:r>
          </a:p>
          <a:p>
            <a:pPr lvl="1"/>
            <a:r>
              <a:rPr lang="en-US" dirty="0" smtClean="0"/>
              <a:t>Count(*): returns number of rows</a:t>
            </a:r>
          </a:p>
          <a:p>
            <a:pPr lvl="1"/>
            <a:r>
              <a:rPr lang="en-US" dirty="0" smtClean="0"/>
              <a:t>Count(distinct </a:t>
            </a:r>
            <a:r>
              <a:rPr lang="en-US" dirty="0" err="1" smtClean="0"/>
              <a:t>fieldName</a:t>
            </a:r>
            <a:r>
              <a:rPr lang="en-US" dirty="0" smtClean="0"/>
              <a:t>): how many unique values for field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Joins</a:t>
            </a:r>
            <a:br>
              <a:rPr lang="en-US" dirty="0" smtClean="0"/>
            </a:br>
            <a:r>
              <a:rPr lang="en-US" dirty="0" smtClean="0"/>
              <a:t>Selecting from Two or More Tables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Enumerated table list</a:t>
            </a:r>
          </a:p>
          <a:p>
            <a:pPr>
              <a:buNone/>
            </a:pPr>
            <a:r>
              <a:rPr lang="en-US" dirty="0" smtClean="0"/>
              <a:t>SELECT </a:t>
            </a:r>
            <a:r>
              <a:rPr lang="en-US" dirty="0" err="1" smtClean="0"/>
              <a:t>fieldsFromTables</a:t>
            </a:r>
            <a:r>
              <a:rPr lang="en-US" dirty="0" smtClean="0"/>
              <a:t> from </a:t>
            </a:r>
            <a:r>
              <a:rPr lang="en-US" dirty="0" err="1" smtClean="0"/>
              <a:t>tableName</a:t>
            </a:r>
            <a:r>
              <a:rPr lang="en-US" dirty="0" smtClean="0"/>
              <a:t> as t1, </a:t>
            </a:r>
            <a:r>
              <a:rPr lang="en-US" dirty="0" err="1" smtClean="0"/>
              <a:t>tableName</a:t>
            </a:r>
            <a:r>
              <a:rPr lang="en-US" dirty="0" smtClean="0"/>
              <a:t> as t2 WHERE t1.fieldName = t2.fieldName;</a:t>
            </a:r>
          </a:p>
          <a:p>
            <a:pPr>
              <a:buNone/>
            </a:pPr>
            <a:r>
              <a:rPr lang="en-US" dirty="0" smtClean="0"/>
              <a:t>Notes: 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1. may need to qualify </a:t>
            </a:r>
            <a:r>
              <a:rPr lang="en-US" dirty="0" err="1" smtClean="0"/>
              <a:t>fieldNames</a:t>
            </a:r>
            <a:r>
              <a:rPr lang="en-US" dirty="0" smtClean="0"/>
              <a:t> in select list with table </a:t>
            </a:r>
            <a:r>
              <a:rPr lang="en-US" dirty="0" smtClean="0"/>
              <a:t>names or </a:t>
            </a:r>
            <a:r>
              <a:rPr lang="en-US" i="1" dirty="0" smtClean="0"/>
              <a:t>aliases</a:t>
            </a:r>
            <a:endParaRPr lang="en-US" i="1" dirty="0" smtClean="0"/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2. Provides </a:t>
            </a:r>
            <a:r>
              <a:rPr lang="en-US" dirty="0" smtClean="0"/>
              <a:t>an INNER </a:t>
            </a:r>
            <a:r>
              <a:rPr lang="en-US" dirty="0" smtClean="0"/>
              <a:t>JOIN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INNER JOIN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33400" y="1524000"/>
            <a:ext cx="81534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800" dirty="0" smtClean="0"/>
              <a:t>SELECT t1.field(s), t2.field(s) FROM Table1 as t1, Table2 as t2 WHERE t1.field = t2.field;</a:t>
            </a:r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SELECT t1.field(s),  t2.field(s) FROM Table1 as t1 INNER JOIN Table1 as t2 USING(</a:t>
            </a:r>
            <a:r>
              <a:rPr lang="en-US" sz="2800" dirty="0" err="1" smtClean="0"/>
              <a:t>commonFieldName</a:t>
            </a:r>
            <a:r>
              <a:rPr lang="en-US" sz="2800" dirty="0" smtClean="0"/>
              <a:t>);</a:t>
            </a:r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 SELECT t1.field(s), t2.field(s) FROM Table1 as t1 INNER JOIN Table1 as t1 ON t1.fieldName = t2.fieldName;</a:t>
            </a:r>
          </a:p>
          <a:p>
            <a:endParaRPr lang="en-US" sz="2800" dirty="0" smtClean="0"/>
          </a:p>
          <a:p>
            <a:r>
              <a:rPr lang="en-US" sz="2800" dirty="0" smtClean="0"/>
              <a:t>All versions unite the tables on a common value</a:t>
            </a:r>
            <a:endParaRPr lang="en-US" sz="2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OUTER JOINs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Used to highlight rows in one table that </a:t>
            </a:r>
            <a:r>
              <a:rPr lang="en-US" dirty="0" smtClean="0"/>
              <a:t>do not </a:t>
            </a:r>
            <a:r>
              <a:rPr lang="en-US" dirty="0" smtClean="0"/>
              <a:t>have a match in the second </a:t>
            </a:r>
            <a:r>
              <a:rPr lang="en-US" dirty="0" smtClean="0"/>
              <a:t>table</a:t>
            </a:r>
          </a:p>
          <a:p>
            <a:r>
              <a:rPr lang="en-US" dirty="0" smtClean="0"/>
              <a:t>Returns all rows with match and all without</a:t>
            </a:r>
          </a:p>
          <a:p>
            <a:r>
              <a:rPr lang="en-US" dirty="0" smtClean="0"/>
              <a:t>Result set will contain null values from on of the tables</a:t>
            </a:r>
            <a:endParaRPr lang="en-US" dirty="0" smtClean="0"/>
          </a:p>
          <a:p>
            <a:r>
              <a:rPr lang="en-US" dirty="0" smtClean="0"/>
              <a:t>LEFT JOIN</a:t>
            </a:r>
          </a:p>
          <a:p>
            <a:pPr lvl="1"/>
            <a:r>
              <a:rPr lang="en-US" dirty="0" smtClean="0"/>
              <a:t>Matches the records in the second table in the join with records in the first table in the join</a:t>
            </a:r>
          </a:p>
          <a:p>
            <a:r>
              <a:rPr lang="en-US" dirty="0" smtClean="0"/>
              <a:t>RIGHT JOIN</a:t>
            </a:r>
          </a:p>
          <a:p>
            <a:pPr lvl="1"/>
            <a:r>
              <a:rPr lang="en-US" dirty="0" smtClean="0"/>
              <a:t>Matches the records in the first table in the join with records in the second table in the join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OUTER JOIN Syntax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90600" y="1371600"/>
            <a:ext cx="75438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SELECT </a:t>
            </a:r>
            <a:r>
              <a:rPr lang="en-US" dirty="0" err="1" smtClean="0"/>
              <a:t>fieldNames</a:t>
            </a:r>
            <a:r>
              <a:rPr lang="en-US" dirty="0" smtClean="0"/>
              <a:t> FROM table1 LEFT JOIN table2 ON field = field;</a:t>
            </a:r>
          </a:p>
          <a:p>
            <a:endParaRPr lang="en-US" dirty="0"/>
          </a:p>
          <a:p>
            <a:r>
              <a:rPr lang="en-US" dirty="0" smtClean="0"/>
              <a:t>SELECT </a:t>
            </a:r>
            <a:r>
              <a:rPr lang="en-US" dirty="0" err="1" smtClean="0"/>
              <a:t>fieldNames</a:t>
            </a:r>
            <a:r>
              <a:rPr lang="en-US" dirty="0" smtClean="0"/>
              <a:t> FROM table1 LEFT JOIN table 2 USING ( </a:t>
            </a:r>
            <a:r>
              <a:rPr lang="en-US" dirty="0" err="1" smtClean="0"/>
              <a:t>fieldName</a:t>
            </a:r>
            <a:r>
              <a:rPr lang="en-US" dirty="0" smtClean="0"/>
              <a:t>);</a:t>
            </a:r>
          </a:p>
          <a:p>
            <a:endParaRPr lang="en-US" dirty="0"/>
          </a:p>
          <a:p>
            <a:r>
              <a:rPr lang="en-US" dirty="0" smtClean="0"/>
              <a:t>SELECT </a:t>
            </a:r>
            <a:r>
              <a:rPr lang="en-US" dirty="0" err="1" smtClean="0"/>
              <a:t>fieldNames</a:t>
            </a:r>
            <a:r>
              <a:rPr lang="en-US" dirty="0" smtClean="0"/>
              <a:t> FROM table1 LEFT JOIN table2 WHERE field = field</a:t>
            </a:r>
          </a:p>
          <a:p>
            <a:endParaRPr lang="en-US" dirty="0"/>
          </a:p>
          <a:p>
            <a:pPr>
              <a:buFont typeface="Arial" charset="0"/>
              <a:buChar char="•"/>
            </a:pPr>
            <a:r>
              <a:rPr lang="en-US" dirty="0" smtClean="0"/>
              <a:t>You may substitute RIGHT for LEFT</a:t>
            </a:r>
          </a:p>
          <a:p>
            <a:pPr>
              <a:buFont typeface="Arial" charset="0"/>
              <a:buChar char="•"/>
            </a:pPr>
            <a:endParaRPr lang="en-US" dirty="0"/>
          </a:p>
          <a:p>
            <a:pPr>
              <a:buFont typeface="Arial" charset="0"/>
              <a:buChar char="•"/>
            </a:pPr>
            <a:r>
              <a:rPr lang="en-US" dirty="0" smtClean="0"/>
              <a:t>Sometimes seen as LEFT OUTER JOIN, NATURAL LEFT JOIN or NATURAL LEFT OUTER JOIN… Same for RIGHT JOIN</a:t>
            </a:r>
          </a:p>
          <a:p>
            <a:pPr>
              <a:buFont typeface="Arial" charset="0"/>
              <a:buChar char="•"/>
            </a:pPr>
            <a:endParaRPr lang="en-US" dirty="0"/>
          </a:p>
          <a:p>
            <a:pPr>
              <a:buFont typeface="Arial" charset="0"/>
              <a:buChar char="•"/>
            </a:pPr>
            <a:r>
              <a:rPr lang="en-US" dirty="0" smtClean="0"/>
              <a:t>When a RIGHT JOIN is coded the DBMS simply swaps the table names:</a:t>
            </a:r>
          </a:p>
          <a:p>
            <a:pPr lvl="1">
              <a:buFont typeface="Arial" charset="0"/>
              <a:buChar char="•"/>
            </a:pPr>
            <a:r>
              <a:rPr lang="en-US" dirty="0" smtClean="0"/>
              <a:t>SELECT </a:t>
            </a:r>
            <a:r>
              <a:rPr lang="en-US" dirty="0" err="1" smtClean="0"/>
              <a:t>fieldNames</a:t>
            </a:r>
            <a:r>
              <a:rPr lang="en-US" dirty="0" smtClean="0"/>
              <a:t> FROM table1 RIGHT JOIN table2…</a:t>
            </a:r>
          </a:p>
          <a:p>
            <a:pPr lvl="2">
              <a:buFont typeface="Arial" charset="0"/>
              <a:buChar char="•"/>
            </a:pPr>
            <a:r>
              <a:rPr lang="en-US" dirty="0" smtClean="0"/>
              <a:t>becomes</a:t>
            </a:r>
            <a:endParaRPr lang="en-US" dirty="0"/>
          </a:p>
          <a:p>
            <a:pPr lvl="1">
              <a:buFont typeface="Arial" charset="0"/>
              <a:buChar char="•"/>
            </a:pPr>
            <a:r>
              <a:rPr lang="en-US" dirty="0" smtClean="0"/>
              <a:t>SELECT </a:t>
            </a:r>
            <a:r>
              <a:rPr lang="en-US" dirty="0" err="1" smtClean="0"/>
              <a:t>fieldNames</a:t>
            </a:r>
            <a:r>
              <a:rPr lang="en-US" dirty="0" smtClean="0"/>
              <a:t> FROM table2 LEFT JOIN table1…</a:t>
            </a:r>
          </a:p>
          <a:p>
            <a:pPr lvl="2"/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JOINS without ON, WHERE or USING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Creates Cartesian Product</a:t>
            </a:r>
          </a:p>
          <a:p>
            <a:pPr lvl="1"/>
            <a:r>
              <a:rPr lang="en-US" dirty="0" smtClean="0"/>
              <a:t>Every field in table1 is matched with every field in table2 </a:t>
            </a:r>
          </a:p>
          <a:p>
            <a:pPr lvl="1"/>
            <a:r>
              <a:rPr lang="en-US" dirty="0" smtClean="0"/>
              <a:t>If table1 has ten fields and table2 has ten fields, 100 rows would be returned even though the join should have only returned ten, at most</a:t>
            </a:r>
            <a:endParaRPr lang="en-US" dirty="0"/>
          </a:p>
          <a:p>
            <a:r>
              <a:rPr lang="en-US" dirty="0" smtClean="0"/>
              <a:t>Really large tables? Disaster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NATURAL JOIN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Uses NATURAL JOIN keyword</a:t>
            </a:r>
          </a:p>
          <a:p>
            <a:r>
              <a:rPr lang="en-US" dirty="0" smtClean="0"/>
              <a:t>Leaves out the basis for the join</a:t>
            </a:r>
          </a:p>
          <a:p>
            <a:r>
              <a:rPr lang="en-US" dirty="0" smtClean="0"/>
              <a:t>The DBMS is allowed to decide how best to make the join as an INNER JOIN</a:t>
            </a:r>
          </a:p>
          <a:p>
            <a:pPr lvl="1"/>
            <a:r>
              <a:rPr lang="en-US" dirty="0" smtClean="0"/>
              <a:t>Do fields with the same name really have corresponding values??????</a:t>
            </a:r>
          </a:p>
          <a:p>
            <a:r>
              <a:rPr lang="en-US" dirty="0" smtClean="0"/>
              <a:t>Our text discourages the use</a:t>
            </a:r>
          </a:p>
          <a:p>
            <a:r>
              <a:rPr lang="en-US" dirty="0" smtClean="0"/>
              <a:t>The </a:t>
            </a:r>
            <a:r>
              <a:rPr lang="en-US" dirty="0" err="1" smtClean="0"/>
              <a:t>MySQL</a:t>
            </a:r>
            <a:r>
              <a:rPr lang="en-US" dirty="0"/>
              <a:t> </a:t>
            </a:r>
            <a:r>
              <a:rPr lang="en-US" dirty="0" smtClean="0"/>
              <a:t>certification manual does not even mention the NATURAL JOIN</a:t>
            </a:r>
          </a:p>
          <a:p>
            <a:r>
              <a:rPr lang="en-US" dirty="0" smtClean="0"/>
              <a:t>Great way to create a Cartesian Product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599</Words>
  <Application>Microsoft Office PowerPoint</Application>
  <PresentationFormat>On-screen Show (4:3)</PresentationFormat>
  <Paragraphs>86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Select Queries</vt:lpstr>
      <vt:lpstr>Generalized Query</vt:lpstr>
      <vt:lpstr>Aggregates</vt:lpstr>
      <vt:lpstr>Joins Selecting from Two or More Tables</vt:lpstr>
      <vt:lpstr>INNER JOIN </vt:lpstr>
      <vt:lpstr>OUTER JOINs</vt:lpstr>
      <vt:lpstr>OUTER JOIN Syntax</vt:lpstr>
      <vt:lpstr>JOINS without ON, WHERE or USING</vt:lpstr>
      <vt:lpstr>NATURAL JOIN</vt:lpstr>
      <vt:lpstr>UNION keyword</vt:lpstr>
    </vt:vector>
  </TitlesOfParts>
  <Company>Coleman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Select Queries</dc:title>
  <dc:creator>charliem</dc:creator>
  <cp:lastModifiedBy>charliem</cp:lastModifiedBy>
  <cp:revision>5</cp:revision>
  <dcterms:created xsi:type="dcterms:W3CDTF">2011-07-25T20:30:28Z</dcterms:created>
  <dcterms:modified xsi:type="dcterms:W3CDTF">2011-07-25T23:00:14Z</dcterms:modified>
</cp:coreProperties>
</file>